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7" r:id="rId2"/>
    <p:sldId id="294" r:id="rId3"/>
    <p:sldId id="295" r:id="rId4"/>
    <p:sldId id="301" r:id="rId5"/>
    <p:sldId id="298" r:id="rId6"/>
    <p:sldId id="300" r:id="rId7"/>
    <p:sldId id="297" r:id="rId8"/>
    <p:sldId id="302" r:id="rId9"/>
    <p:sldId id="303" r:id="rId10"/>
    <p:sldId id="304" r:id="rId11"/>
    <p:sldId id="305" r:id="rId12"/>
    <p:sldId id="306" r:id="rId13"/>
    <p:sldId id="287" r:id="rId14"/>
    <p:sldId id="307" r:id="rId15"/>
    <p:sldId id="308" r:id="rId16"/>
    <p:sldId id="309" r:id="rId17"/>
    <p:sldId id="310" r:id="rId18"/>
    <p:sldId id="311" r:id="rId19"/>
    <p:sldId id="312" r:id="rId20"/>
    <p:sldId id="313" r:id="rId21"/>
    <p:sldId id="314" r:id="rId22"/>
    <p:sldId id="322" r:id="rId23"/>
    <p:sldId id="323" r:id="rId24"/>
    <p:sldId id="324" r:id="rId25"/>
    <p:sldId id="325" r:id="rId26"/>
    <p:sldId id="326" r:id="rId27"/>
    <p:sldId id="315" r:id="rId28"/>
    <p:sldId id="321" r:id="rId29"/>
    <p:sldId id="317" r:id="rId30"/>
    <p:sldId id="318" r:id="rId31"/>
    <p:sldId id="320" r:id="rId32"/>
    <p:sldId id="261" r:id="rId33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122" autoAdjust="0"/>
  </p:normalViewPr>
  <p:slideViewPr>
    <p:cSldViewPr>
      <p:cViewPr varScale="1">
        <p:scale>
          <a:sx n="113" d="100"/>
          <a:sy n="113" d="100"/>
        </p:scale>
        <p:origin x="-15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5016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9E3307-A8B4-47B2-814D-C8FA3325C602}" type="datetimeFigureOut">
              <a:rPr lang="et-EE" smtClean="0"/>
              <a:pPr/>
              <a:t>25.03.2010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CA415E-ACF0-4C16-A988-0AB29A8BAC62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Tänane loeng on suurel määral analüüsist. Aga isegi kui te</a:t>
            </a:r>
            <a:r>
              <a:rPr lang="et-EE" baseline="0" dirty="0" smtClean="0"/>
              <a:t> ise olete ainult projektijuht ja analüüsiga ei tegele, peaksite ikkagi teadma, mis toimub ja kuidas on õige asju teha.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CA415E-ACF0-4C16-A988-0AB29A8BAC62}" type="slidenum">
              <a:rPr lang="et-EE" smtClean="0"/>
              <a:pPr/>
              <a:t>1</a:t>
            </a:fld>
            <a:endParaRPr lang="et-E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Lk113</a:t>
            </a:r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smtClean="0"/>
          </a:p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CA415E-ACF0-4C16-A988-0AB29A8BAC62}" type="slidenum">
              <a:rPr lang="et-EE" smtClean="0"/>
              <a:pPr/>
              <a:t>2</a:t>
            </a:fld>
            <a:endParaRPr lang="et-E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Kes arvab, et kliendil on alati õigus?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CA415E-ACF0-4C16-A988-0AB29A8BAC62}" type="slidenum">
              <a:rPr lang="et-EE" smtClean="0"/>
              <a:pPr/>
              <a:t>7</a:t>
            </a:fld>
            <a:endParaRPr lang="et-E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Olen tihti näinud spetsifikatsioone, mis</a:t>
            </a:r>
            <a:r>
              <a:rPr lang="et-EE" baseline="0" dirty="0" smtClean="0"/>
              <a:t> on lihtsalt üks laam teksti lehekülg lehekülje järel.</a:t>
            </a:r>
          </a:p>
          <a:p>
            <a:r>
              <a:rPr lang="et-EE" baseline="0" dirty="0" smtClean="0"/>
              <a:t>Et kui juhtub A, siis kirje B peab liikuma asukohta C.</a:t>
            </a:r>
          </a:p>
          <a:p>
            <a:r>
              <a:rPr lang="et-EE" baseline="0" dirty="0" smtClean="0"/>
              <a:t>Välja arvatud juhul kui on täiskuuneljapäev, siis tuleb kirjest D lahutada 15% ja liigutada ta asukohta E</a:t>
            </a:r>
          </a:p>
          <a:p>
            <a:r>
              <a:rPr lang="et-EE" baseline="0" dirty="0" smtClean="0"/>
              <a:t>Siis tuleb meil veel liita kokku kirjed F ja G ning saata nad teise süsteemi.</a:t>
            </a:r>
          </a:p>
          <a:p>
            <a:r>
              <a:rPr lang="et-EE" baseline="0" dirty="0" smtClean="0"/>
              <a:t>Ja siis kaob kilpkonnaonu vee alla ja mullid tõusevad pinnale. Ja mullid teevad ai-tummer-ker-kommer-ker.</a:t>
            </a:r>
          </a:p>
          <a:p>
            <a:r>
              <a:rPr lang="et-EE" baseline="0" dirty="0" smtClean="0"/>
              <a:t>Ja esimese lehekülje lõpuks jäävad kõik lugejad magama.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CA415E-ACF0-4C16-A988-0AB29A8BAC62}" type="slidenum">
              <a:rPr lang="et-EE" smtClean="0"/>
              <a:pPr/>
              <a:t>14</a:t>
            </a:fld>
            <a:endParaRPr lang="et-E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t-EE" dirty="0" smtClean="0"/>
              <a:t>Paneme paika</a:t>
            </a:r>
            <a:r>
              <a:rPr lang="et-EE" baseline="0" dirty="0" smtClean="0"/>
              <a:t> mingi konkreetse eesmärgi</a:t>
            </a:r>
          </a:p>
          <a:p>
            <a:pPr marL="228600" indent="-228600">
              <a:buAutoNum type="arabicPeriod"/>
            </a:pPr>
            <a:r>
              <a:rPr lang="et-EE" baseline="0" dirty="0" smtClean="0"/>
              <a:t>Esitame küsimuse, “kuidas me teame, kas me oleme eesmärgile jõudmas”</a:t>
            </a:r>
          </a:p>
          <a:p>
            <a:pPr marL="228600" indent="-228600">
              <a:buAutoNum type="arabicPeriod"/>
            </a:pPr>
            <a:r>
              <a:rPr lang="et-EE" baseline="0" dirty="0" smtClean="0"/>
              <a:t>Konstrueerime vastava mõõdiku</a:t>
            </a:r>
          </a:p>
          <a:p>
            <a:pPr marL="228600" indent="-228600">
              <a:buAutoNum type="arabicPeriod"/>
            </a:pP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CA415E-ACF0-4C16-A988-0AB29A8BAC62}" type="slidenum">
              <a:rPr lang="et-EE" smtClean="0"/>
              <a:pPr/>
              <a:t>24</a:t>
            </a:fld>
            <a:endParaRPr lang="et-E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Paljud</a:t>
            </a:r>
            <a:r>
              <a:rPr lang="et-EE" baseline="0" dirty="0" smtClean="0"/>
              <a:t>e mõõdikute lähteandmed saa ajaarvestussüsteemidest.</a:t>
            </a:r>
          </a:p>
          <a:p>
            <a:r>
              <a:rPr lang="et-EE" baseline="0" dirty="0" smtClean="0"/>
              <a:t>Kunagi ma arvasin, et ajaarvestussüsteemid on kuradist, sest programmeerijaid ei tohi hinnata selle põhjal, kui palju aega nad projektile kulutavad.</a:t>
            </a:r>
          </a:p>
          <a:p>
            <a:r>
              <a:rPr lang="et-EE" baseline="0" dirty="0" smtClean="0"/>
              <a:t>Aga ajaarvestussüsteemi primaarseks eesmärgiks pole mitte see, kui palju inimene aega kulutab ja kui kaua ta kontoris istub, vaid hoopis see, millele me organisatsioonina oma ressursid kulutame.</a:t>
            </a:r>
          </a:p>
          <a:p>
            <a:r>
              <a:rPr lang="et-EE" dirty="0" smtClean="0"/>
              <a:t>Antud juhul</a:t>
            </a:r>
            <a:r>
              <a:rPr lang="et-EE" baseline="0" dirty="0" smtClean="0"/>
              <a:t> oleks mõõdikuks see, et </a:t>
            </a:r>
            <a:r>
              <a:rPr lang="et-EE" baseline="0" dirty="0" err="1" smtClean="0"/>
              <a:t>taskidel</a:t>
            </a:r>
            <a:r>
              <a:rPr lang="et-EE" baseline="0" dirty="0" smtClean="0"/>
              <a:t>, mis on ajaarvestussüsteemis, on olemas ka vastavad väljad selle jaoks, mis sorti hooldusega on tegemist.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CA415E-ACF0-4C16-A988-0AB29A8BAC62}" type="slidenum">
              <a:rPr lang="et-EE" smtClean="0"/>
              <a:pPr/>
              <a:t>25</a:t>
            </a:fld>
            <a:endParaRPr lang="et-E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Äärmiselt oluline tähelepanek:</a:t>
            </a:r>
            <a:r>
              <a:rPr lang="et-EE" baseline="0" dirty="0" smtClean="0"/>
              <a:t> Neid mõõdikuid ei tohi kasutada inimeste töötulemuste hindamiseks!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CA415E-ACF0-4C16-A988-0AB29A8BAC62}" type="slidenum">
              <a:rPr lang="et-EE" smtClean="0"/>
              <a:pPr/>
              <a:t>26</a:t>
            </a:fld>
            <a:endParaRPr lang="et-E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Lk 233</a:t>
            </a:r>
          </a:p>
          <a:p>
            <a:r>
              <a:rPr lang="et-EE" dirty="0" smtClean="0"/>
              <a:t>Wizard of Oz - koopiamasin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CA415E-ACF0-4C16-A988-0AB29A8BAC62}" type="slidenum">
              <a:rPr lang="et-EE" smtClean="0"/>
              <a:pPr/>
              <a:t>27</a:t>
            </a:fld>
            <a:endParaRPr lang="et-E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B60FE-7FD7-4710-A3DB-48E9BE4102F4}" type="datetimeFigureOut">
              <a:rPr lang="et-EE" smtClean="0"/>
              <a:pPr/>
              <a:t>25.03.2010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F9B06-E257-4A20-AAC2-1B5B669CC373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B60FE-7FD7-4710-A3DB-48E9BE4102F4}" type="datetimeFigureOut">
              <a:rPr lang="et-EE" smtClean="0"/>
              <a:pPr/>
              <a:t>25.03.2010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F9B06-E257-4A20-AAC2-1B5B669CC373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B60FE-7FD7-4710-A3DB-48E9BE4102F4}" type="datetimeFigureOut">
              <a:rPr lang="et-EE" smtClean="0"/>
              <a:pPr/>
              <a:t>25.03.2010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F9B06-E257-4A20-AAC2-1B5B669CC373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B60FE-7FD7-4710-A3DB-48E9BE4102F4}" type="datetimeFigureOut">
              <a:rPr lang="et-EE" smtClean="0"/>
              <a:pPr/>
              <a:t>25.03.2010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F9B06-E257-4A20-AAC2-1B5B669CC373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B60FE-7FD7-4710-A3DB-48E9BE4102F4}" type="datetimeFigureOut">
              <a:rPr lang="et-EE" smtClean="0"/>
              <a:pPr/>
              <a:t>25.03.2010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F9B06-E257-4A20-AAC2-1B5B669CC373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B60FE-7FD7-4710-A3DB-48E9BE4102F4}" type="datetimeFigureOut">
              <a:rPr lang="et-EE" smtClean="0"/>
              <a:pPr/>
              <a:t>25.03.2010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F9B06-E257-4A20-AAC2-1B5B669CC373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B60FE-7FD7-4710-A3DB-48E9BE4102F4}" type="datetimeFigureOut">
              <a:rPr lang="et-EE" smtClean="0"/>
              <a:pPr/>
              <a:t>25.03.2010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F9B06-E257-4A20-AAC2-1B5B669CC373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B60FE-7FD7-4710-A3DB-48E9BE4102F4}" type="datetimeFigureOut">
              <a:rPr lang="et-EE" smtClean="0"/>
              <a:pPr/>
              <a:t>25.03.2010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F9B06-E257-4A20-AAC2-1B5B669CC373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B60FE-7FD7-4710-A3DB-48E9BE4102F4}" type="datetimeFigureOut">
              <a:rPr lang="et-EE" smtClean="0"/>
              <a:pPr/>
              <a:t>25.03.2010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F9B06-E257-4A20-AAC2-1B5B669CC373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B60FE-7FD7-4710-A3DB-48E9BE4102F4}" type="datetimeFigureOut">
              <a:rPr lang="et-EE" smtClean="0"/>
              <a:pPr/>
              <a:t>25.03.2010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F9B06-E257-4A20-AAC2-1B5B669CC373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B60FE-7FD7-4710-A3DB-48E9BE4102F4}" type="datetimeFigureOut">
              <a:rPr lang="et-EE" smtClean="0"/>
              <a:pPr/>
              <a:t>25.03.2010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F9B06-E257-4A20-AAC2-1B5B669CC373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B60FE-7FD7-4710-A3DB-48E9BE4102F4}" type="datetimeFigureOut">
              <a:rPr lang="et-EE" smtClean="0"/>
              <a:pPr/>
              <a:t>25.03.2010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F9B06-E257-4A20-AAC2-1B5B669CC373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rgotennisberg.com/tarkvar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users.csc.calpoly.edu/~djanzen/courses/508W09/sampledocs/COS_SRS.doc" TargetMode="External"/><Relationship Id="rId2" Type="http://schemas.openxmlformats.org/officeDocument/2006/relationships/hyperlink" Target="http://users.csc.calpoly.edu/~djanzen/courses/508W09/sampledocs/COS_vision_and_scope.doc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28802"/>
            <a:ext cx="7772400" cy="1470025"/>
          </a:xfrm>
        </p:spPr>
        <p:txBody>
          <a:bodyPr/>
          <a:lstStyle/>
          <a:p>
            <a:r>
              <a:rPr lang="et-EE" dirty="0" smtClean="0"/>
              <a:t>Kasutajad ja spetsifitseerimine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sz="2800" dirty="0" smtClean="0"/>
              <a:t>Targo Tennisberg</a:t>
            </a:r>
          </a:p>
          <a:p>
            <a:r>
              <a:rPr lang="et-EE" sz="2200" dirty="0" smtClean="0"/>
              <a:t>Isehakanud guru</a:t>
            </a:r>
          </a:p>
          <a:p>
            <a:r>
              <a:rPr lang="et-EE" sz="1800" i="1" dirty="0" smtClean="0">
                <a:hlinkClick r:id="rId3"/>
              </a:rPr>
              <a:t>http://www.targotennisberg.com/tarkvara</a:t>
            </a:r>
            <a:endParaRPr lang="et-EE" sz="1800" i="1" dirty="0" smtClean="0"/>
          </a:p>
          <a:p>
            <a:endParaRPr lang="et-EE" sz="1800" i="1" dirty="0"/>
          </a:p>
          <a:p>
            <a:r>
              <a:rPr lang="et-EE" sz="1800" i="1" dirty="0" smtClean="0"/>
              <a:t>märts </a:t>
            </a:r>
            <a:r>
              <a:rPr lang="et-EE" sz="1800" i="1" dirty="0" smtClean="0"/>
              <a:t>2010</a:t>
            </a:r>
            <a:endParaRPr lang="et-EE" sz="1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Spetsifikatsiooni struktuur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t-EE" dirty="0" smtClean="0"/>
              <a:t>Sissejuhatus</a:t>
            </a:r>
          </a:p>
          <a:p>
            <a:pPr marL="914400" lvl="1" indent="-514350">
              <a:buFont typeface="+mj-lt"/>
              <a:buAutoNum type="arabicPeriod"/>
            </a:pPr>
            <a:r>
              <a:rPr lang="et-EE" dirty="0" smtClean="0"/>
              <a:t>Eesmärk</a:t>
            </a:r>
          </a:p>
          <a:p>
            <a:pPr marL="914400" lvl="1" indent="-514350">
              <a:buFont typeface="+mj-lt"/>
              <a:buAutoNum type="arabicPeriod"/>
            </a:pPr>
            <a:r>
              <a:rPr lang="et-EE" dirty="0" smtClean="0"/>
              <a:t>Standardite ja struktuuri kirjeldus</a:t>
            </a:r>
          </a:p>
          <a:p>
            <a:pPr marL="914400" lvl="1" indent="-514350">
              <a:buFont typeface="+mj-lt"/>
              <a:buAutoNum type="arabicPeriod"/>
            </a:pPr>
            <a:r>
              <a:rPr lang="et-EE" dirty="0" smtClean="0"/>
              <a:t>Sihtgrupp</a:t>
            </a:r>
          </a:p>
          <a:p>
            <a:pPr marL="914400" lvl="1" indent="-514350">
              <a:buFont typeface="+mj-lt"/>
              <a:buAutoNum type="arabicPeriod"/>
            </a:pPr>
            <a:r>
              <a:rPr lang="et-EE" dirty="0" smtClean="0"/>
              <a:t>Projekti skoop</a:t>
            </a:r>
          </a:p>
          <a:p>
            <a:pPr marL="914400" lvl="1" indent="-514350">
              <a:buFont typeface="+mj-lt"/>
              <a:buAutoNum type="arabicPeriod"/>
            </a:pPr>
            <a:r>
              <a:rPr lang="et-EE" dirty="0" smtClean="0"/>
              <a:t>Viited</a:t>
            </a:r>
          </a:p>
          <a:p>
            <a:pPr marL="514350" indent="-514350">
              <a:buFont typeface="+mj-lt"/>
              <a:buAutoNum type="arabicPeriod"/>
            </a:pPr>
            <a:r>
              <a:rPr lang="et-EE" dirty="0" smtClean="0"/>
              <a:t>Üldine kirjeldus</a:t>
            </a:r>
          </a:p>
          <a:p>
            <a:pPr marL="914400" lvl="1" indent="-514350">
              <a:buFont typeface="+mj-lt"/>
              <a:buAutoNum type="arabicPeriod"/>
            </a:pPr>
            <a:r>
              <a:rPr lang="et-EE" dirty="0" smtClean="0"/>
              <a:t>Toote kontekst</a:t>
            </a:r>
          </a:p>
          <a:p>
            <a:pPr marL="914400" lvl="1" indent="-514350">
              <a:buFont typeface="+mj-lt"/>
              <a:buAutoNum type="arabicPeriod"/>
            </a:pPr>
            <a:r>
              <a:rPr lang="et-EE" dirty="0" smtClean="0"/>
              <a:t>Toote võimalused</a:t>
            </a:r>
          </a:p>
          <a:p>
            <a:pPr marL="914400" lvl="1" indent="-514350">
              <a:buFont typeface="+mj-lt"/>
              <a:buAutoNum type="arabicPeriod"/>
            </a:pPr>
            <a:r>
              <a:rPr lang="et-EE" dirty="0" smtClean="0"/>
              <a:t>Kasutajaklassid ja nende eripärad</a:t>
            </a:r>
          </a:p>
          <a:p>
            <a:pPr marL="914400" lvl="1" indent="-514350">
              <a:buFont typeface="+mj-lt"/>
              <a:buAutoNum type="arabicPeriod"/>
            </a:pPr>
            <a:r>
              <a:rPr lang="et-EE" dirty="0" smtClean="0"/>
              <a:t>Töökeskkond</a:t>
            </a:r>
          </a:p>
          <a:p>
            <a:pPr marL="914400" lvl="1" indent="-514350">
              <a:buFont typeface="+mj-lt"/>
              <a:buAutoNum type="arabicPeriod"/>
            </a:pPr>
            <a:r>
              <a:rPr lang="et-EE" dirty="0" smtClean="0"/>
              <a:t>Disaini ja realisatsiooni piirangud</a:t>
            </a:r>
          </a:p>
          <a:p>
            <a:pPr marL="914400" lvl="1" indent="-514350">
              <a:buFont typeface="+mj-lt"/>
              <a:buAutoNum type="arabicPeriod"/>
            </a:pPr>
            <a:r>
              <a:rPr lang="et-EE" dirty="0" smtClean="0"/>
              <a:t>Kasutajajuhendite kirjeldus</a:t>
            </a:r>
          </a:p>
          <a:p>
            <a:pPr marL="914400" lvl="1" indent="-514350">
              <a:buFont typeface="+mj-lt"/>
              <a:buAutoNum type="arabicPeriod"/>
            </a:pPr>
            <a:r>
              <a:rPr lang="et-EE" dirty="0" smtClean="0"/>
              <a:t>Eeldused ja sõltuvused</a:t>
            </a:r>
          </a:p>
          <a:p>
            <a:pPr marL="914400" lvl="1" indent="-514350">
              <a:buFont typeface="+mj-lt"/>
              <a:buAutoNum type="arabicPeriod"/>
            </a:pP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Spetsifikatsiooni struktuur 2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t-EE" dirty="0" smtClean="0"/>
              <a:t>Süsteemi võimalused (</a:t>
            </a:r>
            <a:r>
              <a:rPr lang="et-EE" i="1" dirty="0" smtClean="0"/>
              <a:t>features</a:t>
            </a:r>
            <a:r>
              <a:rPr lang="et-EE" dirty="0" smtClean="0"/>
              <a:t>)</a:t>
            </a:r>
          </a:p>
          <a:p>
            <a:pPr marL="914400" lvl="1" indent="-514350">
              <a:buNone/>
            </a:pPr>
            <a:r>
              <a:rPr lang="et-EE" dirty="0" smtClean="0"/>
              <a:t>x. F</a:t>
            </a:r>
            <a:r>
              <a:rPr lang="et-EE" i="1" dirty="0" smtClean="0"/>
              <a:t>eature </a:t>
            </a:r>
            <a:r>
              <a:rPr lang="et-EE" dirty="0" smtClean="0"/>
              <a:t>X</a:t>
            </a:r>
          </a:p>
          <a:p>
            <a:pPr marL="1314450" lvl="2" indent="-514350">
              <a:buFont typeface="+mj-lt"/>
              <a:buAutoNum type="arabicPeriod"/>
            </a:pPr>
            <a:r>
              <a:rPr lang="et-EE" dirty="0" smtClean="0"/>
              <a:t>Kirjeldus ja prioriteet</a:t>
            </a:r>
          </a:p>
          <a:p>
            <a:pPr marL="1314450" lvl="2" indent="-514350">
              <a:buFont typeface="+mj-lt"/>
              <a:buAutoNum type="arabicPeriod"/>
            </a:pPr>
            <a:r>
              <a:rPr lang="et-EE" dirty="0" smtClean="0"/>
              <a:t>Diagrammid</a:t>
            </a:r>
          </a:p>
          <a:p>
            <a:pPr marL="1314450" lvl="2" indent="-514350">
              <a:buFont typeface="+mj-lt"/>
              <a:buAutoNum type="arabicPeriod"/>
            </a:pPr>
            <a:r>
              <a:rPr lang="et-EE" dirty="0" smtClean="0"/>
              <a:t>Funktsionaalsed nõuded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t-EE" dirty="0" smtClean="0"/>
              <a:t>Liidesed</a:t>
            </a:r>
          </a:p>
          <a:p>
            <a:pPr marL="914400" lvl="1" indent="-514350">
              <a:buFont typeface="+mj-lt"/>
              <a:buAutoNum type="arabicPeriod"/>
            </a:pPr>
            <a:r>
              <a:rPr lang="et-EE" dirty="0" smtClean="0"/>
              <a:t>Kasutajaliidesed</a:t>
            </a:r>
          </a:p>
          <a:p>
            <a:pPr marL="914400" lvl="1" indent="-514350">
              <a:buFont typeface="+mj-lt"/>
              <a:buAutoNum type="arabicPeriod"/>
            </a:pPr>
            <a:r>
              <a:rPr lang="et-EE" dirty="0" smtClean="0"/>
              <a:t>Riistvaraliidesed</a:t>
            </a:r>
          </a:p>
          <a:p>
            <a:pPr marL="914400" lvl="1" indent="-514350">
              <a:buFont typeface="+mj-lt"/>
              <a:buAutoNum type="arabicPeriod"/>
            </a:pPr>
            <a:r>
              <a:rPr lang="et-EE" dirty="0" smtClean="0"/>
              <a:t>Tarkvaraliidesed</a:t>
            </a:r>
          </a:p>
          <a:p>
            <a:pPr marL="914400" lvl="1" indent="-514350">
              <a:buFont typeface="+mj-lt"/>
              <a:buAutoNum type="arabicPeriod"/>
            </a:pPr>
            <a:r>
              <a:rPr lang="et-EE" dirty="0" smtClean="0"/>
              <a:t>Kommunikatsiooniliidesed</a:t>
            </a:r>
          </a:p>
          <a:p>
            <a:pPr marL="914400" lvl="1" indent="-514350">
              <a:buFont typeface="+mj-lt"/>
              <a:buAutoNum type="arabicPeriod"/>
            </a:pPr>
            <a:endParaRPr lang="et-EE" dirty="0" smtClean="0"/>
          </a:p>
          <a:p>
            <a:pPr marL="514350" indent="-514350">
              <a:buNone/>
            </a:pP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Spetsifikatsiooni struktuur 3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t-EE" dirty="0" smtClean="0"/>
              <a:t>Mittefunktsionaalsed nõuded</a:t>
            </a:r>
          </a:p>
          <a:p>
            <a:pPr marL="914400" lvl="1" indent="-514350">
              <a:buFont typeface="+mj-lt"/>
              <a:buAutoNum type="arabicPeriod"/>
            </a:pPr>
            <a:r>
              <a:rPr lang="et-EE" dirty="0" smtClean="0"/>
              <a:t>Jõudlus</a:t>
            </a:r>
          </a:p>
          <a:p>
            <a:pPr marL="914400" lvl="1" indent="-514350">
              <a:buFont typeface="+mj-lt"/>
              <a:buAutoNum type="arabicPeriod"/>
            </a:pPr>
            <a:r>
              <a:rPr lang="et-EE" dirty="0" smtClean="0"/>
              <a:t>Ohutus</a:t>
            </a:r>
          </a:p>
          <a:p>
            <a:pPr marL="914400" lvl="1" indent="-514350">
              <a:buFont typeface="+mj-lt"/>
              <a:buAutoNum type="arabicPeriod"/>
            </a:pPr>
            <a:r>
              <a:rPr lang="et-EE" dirty="0" smtClean="0"/>
              <a:t>Turvalisus</a:t>
            </a:r>
          </a:p>
          <a:p>
            <a:pPr marL="914400" lvl="1" indent="-514350">
              <a:buFont typeface="+mj-lt"/>
              <a:buAutoNum type="arabicPeriod"/>
            </a:pPr>
            <a:r>
              <a:rPr lang="et-EE" dirty="0" smtClean="0"/>
              <a:t>Kvaliteet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t-EE" dirty="0" smtClean="0"/>
              <a:t>Muud nõuded</a:t>
            </a:r>
          </a:p>
          <a:p>
            <a:pPr marL="514350" indent="-514350">
              <a:buNone/>
            </a:pPr>
            <a:r>
              <a:rPr lang="et-EE" dirty="0" smtClean="0"/>
              <a:t>Lisa 1. Terminoloogiasõnastik</a:t>
            </a:r>
          </a:p>
          <a:p>
            <a:pPr marL="514350" indent="-514350">
              <a:buNone/>
            </a:pPr>
            <a:r>
              <a:rPr lang="et-EE" dirty="0" smtClean="0"/>
              <a:t>Lisa 2. Joonised, tabelid, diagrammid</a:t>
            </a:r>
          </a:p>
          <a:p>
            <a:pPr marL="514350" indent="-514350">
              <a:buNone/>
            </a:pPr>
            <a:r>
              <a:rPr lang="et-EE" dirty="0" smtClean="0"/>
              <a:t>Lisa 3. Lahtised probleemid</a:t>
            </a:r>
          </a:p>
          <a:p>
            <a:pPr>
              <a:buNone/>
            </a:pPr>
            <a:r>
              <a:rPr lang="et-EE" dirty="0" smtClean="0"/>
              <a:t> 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llmer_pea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5466" y="0"/>
            <a:ext cx="7553067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Nõuete visualiseerimine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t-EE" dirty="0" smtClean="0"/>
              <a:t>1 pilt on väärt 1024 sõna</a:t>
            </a:r>
          </a:p>
          <a:p>
            <a:r>
              <a:rPr lang="et-EE" dirty="0" smtClean="0"/>
              <a:t>Protsessid</a:t>
            </a:r>
          </a:p>
          <a:p>
            <a:pPr lvl="1"/>
            <a:r>
              <a:rPr lang="et-EE" dirty="0" smtClean="0"/>
              <a:t>Andmevoodiagramm</a:t>
            </a:r>
          </a:p>
          <a:p>
            <a:r>
              <a:rPr lang="et-EE" dirty="0" smtClean="0"/>
              <a:t>Olemid </a:t>
            </a:r>
          </a:p>
          <a:p>
            <a:pPr lvl="1"/>
            <a:r>
              <a:rPr lang="et-EE" dirty="0" smtClean="0"/>
              <a:t>Olemi-suhte-diagramm</a:t>
            </a:r>
          </a:p>
          <a:p>
            <a:r>
              <a:rPr lang="et-EE" dirty="0" smtClean="0"/>
              <a:t>Osalejad</a:t>
            </a:r>
          </a:p>
          <a:p>
            <a:pPr lvl="1"/>
            <a:r>
              <a:rPr lang="et-EE" dirty="0" smtClean="0"/>
              <a:t>Kasutajaloodiagramm </a:t>
            </a:r>
          </a:p>
          <a:p>
            <a:r>
              <a:rPr lang="et-EE" dirty="0" smtClean="0"/>
              <a:t>Olekumuutused</a:t>
            </a:r>
          </a:p>
          <a:p>
            <a:pPr lvl="1"/>
            <a:r>
              <a:rPr lang="et-EE" dirty="0" smtClean="0"/>
              <a:t>Olekudiagramm</a:t>
            </a:r>
          </a:p>
          <a:p>
            <a:r>
              <a:rPr lang="et-EE" dirty="0" smtClean="0"/>
              <a:t>Tegevused</a:t>
            </a:r>
          </a:p>
          <a:p>
            <a:pPr lvl="1"/>
            <a:r>
              <a:rPr lang="et-EE" dirty="0" smtClean="0"/>
              <a:t>Tegevusdiagramm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ataflow_diagra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681540"/>
            <a:ext cx="9089393" cy="54621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r_diagra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204953"/>
            <a:ext cx="8215369" cy="63925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seCaseDiagra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235535"/>
            <a:ext cx="7215238" cy="64507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essionStateDiagram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395240"/>
            <a:ext cx="7929618" cy="6122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lassDiagram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2977" y="239608"/>
            <a:ext cx="6731658" cy="62612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Kuidas tunda oma kasutajat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/>
            <a:r>
              <a:rPr lang="et-EE" dirty="0" smtClean="0"/>
              <a:t>Lugu: töötajate andmebaas</a:t>
            </a:r>
          </a:p>
          <a:p>
            <a:pPr marL="514350" indent="-514350"/>
            <a:r>
              <a:rPr lang="et-EE" smtClean="0"/>
              <a:t>Kasutajate </a:t>
            </a:r>
            <a:r>
              <a:rPr lang="et-EE" dirty="0" smtClean="0"/>
              <a:t>kaasamine on ainus võimalus “nõuete augu” täitmiseks</a:t>
            </a:r>
          </a:p>
          <a:p>
            <a:pPr marL="514350" indent="-514350">
              <a:buAutoNum type="arabicParenR"/>
            </a:pPr>
            <a:endParaRPr lang="et-EE" dirty="0" smtClean="0"/>
          </a:p>
          <a:p>
            <a:pPr marL="514350" indent="-514350">
              <a:buAutoNum type="arabicParenR"/>
            </a:pPr>
            <a:r>
              <a:rPr lang="et-EE" dirty="0" smtClean="0"/>
              <a:t>Identifitseerida kasutajaklassid</a:t>
            </a:r>
          </a:p>
          <a:p>
            <a:pPr marL="514350" indent="-514350">
              <a:buAutoNum type="arabicParenR"/>
            </a:pPr>
            <a:r>
              <a:rPr lang="et-EE" dirty="0" smtClean="0"/>
              <a:t>Identifitseerida kasutajanõuete allikad</a:t>
            </a:r>
          </a:p>
          <a:p>
            <a:pPr marL="514350" indent="-514350">
              <a:buAutoNum type="arabicParenR"/>
            </a:pPr>
            <a:r>
              <a:rPr lang="et-EE" dirty="0" smtClean="0"/>
              <a:t>Leida igast kasutajaklassist esindaja</a:t>
            </a:r>
          </a:p>
          <a:p>
            <a:pPr marL="514350" indent="-514350">
              <a:buAutoNum type="arabicParenR"/>
            </a:pPr>
            <a:r>
              <a:rPr lang="et-EE" dirty="0" smtClean="0"/>
              <a:t>Kokku leppida, kes otsustab vajaduste üle</a:t>
            </a:r>
          </a:p>
          <a:p>
            <a:pPr marL="514350" indent="-514350">
              <a:buAutoNum type="arabicParenR"/>
            </a:pPr>
            <a:endParaRPr lang="et-EE" dirty="0" smtClean="0"/>
          </a:p>
          <a:p>
            <a:pPr marL="514350" indent="-514350"/>
            <a:r>
              <a:rPr lang="et-EE" dirty="0" smtClean="0"/>
              <a:t>Kui mittekasutaja (ülemus, arendaja vms) ütleb, et ta teab niigi, mida kasutajal vaja on</a:t>
            </a:r>
          </a:p>
          <a:p>
            <a:pPr marL="914400" lvl="1" indent="-514350"/>
            <a:r>
              <a:rPr lang="et-EE" dirty="0" smtClean="0"/>
              <a:t>Väga suure tõenäosusega pole tal õigus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ast_rwy_decision_tre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5984" y="191036"/>
            <a:ext cx="4572031" cy="64759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ctivityno3d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1538" y="126480"/>
            <a:ext cx="7072362" cy="66724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lbert-meas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31068"/>
            <a:ext cx="9144000" cy="29958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 mõõdikud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614998" cy="4525963"/>
          </a:xfrm>
        </p:spPr>
        <p:txBody>
          <a:bodyPr>
            <a:normAutofit fontScale="85000" lnSpcReduction="10000"/>
          </a:bodyPr>
          <a:lstStyle/>
          <a:p>
            <a:r>
              <a:rPr lang="et-EE" dirty="0" smtClean="0"/>
              <a:t>Kui asja ei saa mõõta, ei saa seda ka juhtida</a:t>
            </a:r>
          </a:p>
          <a:p>
            <a:r>
              <a:rPr lang="et-EE" dirty="0" smtClean="0"/>
              <a:t>Mõõdikud tuleks üles seada projekti alguses</a:t>
            </a:r>
          </a:p>
          <a:p>
            <a:pPr lvl="1"/>
            <a:r>
              <a:rPr lang="et-EE" dirty="0" smtClean="0"/>
              <a:t>Hiljem palju raskem infot taastada</a:t>
            </a:r>
          </a:p>
          <a:p>
            <a:r>
              <a:rPr lang="et-EE" dirty="0" smtClean="0"/>
              <a:t>Mõõdikud hindavad:</a:t>
            </a:r>
          </a:p>
          <a:p>
            <a:pPr lvl="1"/>
            <a:r>
              <a:rPr lang="et-EE" dirty="0" smtClean="0"/>
              <a:t>Ajagraafiku ja eelarve adekvaatsust</a:t>
            </a:r>
          </a:p>
          <a:p>
            <a:pPr lvl="1"/>
            <a:r>
              <a:rPr lang="et-EE" dirty="0" smtClean="0"/>
              <a:t>Kulutatud energiat</a:t>
            </a:r>
          </a:p>
          <a:p>
            <a:pPr lvl="1"/>
            <a:r>
              <a:rPr lang="et-EE" dirty="0" smtClean="0"/>
              <a:t>Toote mahtu</a:t>
            </a:r>
          </a:p>
          <a:p>
            <a:pPr lvl="1"/>
            <a:r>
              <a:rPr lang="et-EE" dirty="0" smtClean="0"/>
              <a:t>Toote kvaliteeti</a:t>
            </a:r>
          </a:p>
          <a:p>
            <a:pPr lvl="1"/>
            <a:r>
              <a:rPr lang="et-EE" dirty="0" smtClean="0"/>
              <a:t>Projekti staatust</a:t>
            </a:r>
            <a:endParaRPr lang="et-EE" dirty="0"/>
          </a:p>
        </p:txBody>
      </p:sp>
      <p:pic>
        <p:nvPicPr>
          <p:cNvPr id="4" name="Picture 3" descr="odomet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0760" y="2071678"/>
            <a:ext cx="3035300" cy="2781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Mida mõõta?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 smtClean="0"/>
              <a:t>Mõõdikud ei tohi olla juhuslikud</a:t>
            </a:r>
          </a:p>
          <a:p>
            <a:r>
              <a:rPr lang="et-EE" dirty="0" smtClean="0"/>
              <a:t>Eesmärk -&gt; küsimus -&gt; mõõdik</a:t>
            </a:r>
          </a:p>
          <a:p>
            <a:r>
              <a:rPr lang="et-EE" dirty="0" smtClean="0"/>
              <a:t>Eesmärkide näiteid:</a:t>
            </a:r>
          </a:p>
          <a:p>
            <a:pPr lvl="1"/>
            <a:r>
              <a:rPr lang="et-EE" dirty="0" smtClean="0"/>
              <a:t>Vähendada vanade projektide hoolduskulusid 50%</a:t>
            </a:r>
          </a:p>
          <a:p>
            <a:pPr lvl="1"/>
            <a:r>
              <a:rPr lang="et-EE" dirty="0" smtClean="0"/>
              <a:t>Parandada ajahinnangute täpsust 10%-ni</a:t>
            </a:r>
          </a:p>
          <a:p>
            <a:pPr lvl="1"/>
            <a:r>
              <a:rPr lang="et-EE" dirty="0" smtClean="0"/>
              <a:t>Vähendada projekti üleandmise ja heakskiitmise aegu 2 nädala võrra</a:t>
            </a:r>
          </a:p>
          <a:p>
            <a:pPr lvl="1"/>
            <a:r>
              <a:rPr lang="et-EE" dirty="0" smtClean="0"/>
              <a:t>Vähendada vigade parandamiseks kuluvat keskmist aega 40%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Mida küsida?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t-EE" dirty="0" smtClean="0"/>
              <a:t>Näide: kui eesmärgiks oli vähendada vanade projektide hoolduskulusid 50%</a:t>
            </a:r>
          </a:p>
          <a:p>
            <a:r>
              <a:rPr lang="et-EE" dirty="0" smtClean="0"/>
              <a:t>Kui palju me kulutame igas kuus hooldusele?</a:t>
            </a:r>
          </a:p>
          <a:p>
            <a:r>
              <a:rPr lang="et-EE" dirty="0" smtClean="0"/>
              <a:t>Milline osa meie hoolduskuludest läheb igale erinevale projektile?</a:t>
            </a:r>
          </a:p>
          <a:p>
            <a:r>
              <a:rPr lang="et-EE" dirty="0" smtClean="0"/>
              <a:t>Kui palju aega me kulutame:</a:t>
            </a:r>
          </a:p>
          <a:p>
            <a:pPr lvl="1"/>
            <a:r>
              <a:rPr lang="et-EE" dirty="0" smtClean="0"/>
              <a:t>Keskkonnast tulenevatele muudatustele reageerimisele?</a:t>
            </a:r>
          </a:p>
          <a:p>
            <a:pPr lvl="1"/>
            <a:r>
              <a:rPr lang="et-EE" dirty="0" smtClean="0"/>
              <a:t>Täienduste tegemisele?</a:t>
            </a:r>
          </a:p>
          <a:p>
            <a:pPr lvl="1"/>
            <a:r>
              <a:rPr lang="et-EE" dirty="0" smtClean="0"/>
              <a:t>Vigade parandamisele?</a:t>
            </a:r>
          </a:p>
          <a:p>
            <a:r>
              <a:rPr lang="et-EE" dirty="0" smtClean="0"/>
              <a:t>Nende küsimuste põhjal saamegi üles seada mõõdiku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Olulisemad mõõdikud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t-EE" dirty="0" smtClean="0"/>
              <a:t>Toote suurus</a:t>
            </a:r>
          </a:p>
          <a:p>
            <a:pPr lvl="1"/>
            <a:r>
              <a:rPr lang="et-EE" dirty="0" smtClean="0"/>
              <a:t>Koodiread, funktsioonid, klassid, nõuded, kasutajalood, kasutajaliidese ekraanid</a:t>
            </a:r>
          </a:p>
          <a:p>
            <a:pPr lvl="1"/>
            <a:r>
              <a:rPr lang="et-EE" dirty="0" smtClean="0"/>
              <a:t>Esialgseid mõõdikuid võib korrutada “keerukuskonstandiga”</a:t>
            </a:r>
          </a:p>
          <a:p>
            <a:r>
              <a:rPr lang="et-EE" dirty="0" smtClean="0"/>
              <a:t>Hinnanguline ja tegelikult kulunud aeg</a:t>
            </a:r>
          </a:p>
          <a:p>
            <a:pPr lvl="1"/>
            <a:r>
              <a:rPr lang="et-EE" dirty="0" smtClean="0"/>
              <a:t>Kalendripäevades</a:t>
            </a:r>
          </a:p>
          <a:p>
            <a:r>
              <a:rPr lang="et-EE" dirty="0" smtClean="0"/>
              <a:t>Hinnanguline ja tegelikult tehtud pingutus</a:t>
            </a:r>
          </a:p>
          <a:p>
            <a:pPr lvl="1"/>
            <a:r>
              <a:rPr lang="et-EE" dirty="0" smtClean="0"/>
              <a:t>Töötundides</a:t>
            </a:r>
          </a:p>
          <a:p>
            <a:pPr lvl="1"/>
            <a:r>
              <a:rPr lang="et-EE" dirty="0" smtClean="0"/>
              <a:t>See pole päris sama, mis eelmine mõõdik!</a:t>
            </a:r>
          </a:p>
          <a:p>
            <a:r>
              <a:rPr lang="et-EE" dirty="0" smtClean="0"/>
              <a:t>Millistele tegevustele aeg kulus</a:t>
            </a:r>
          </a:p>
          <a:p>
            <a:pPr lvl="1"/>
            <a:r>
              <a:rPr lang="et-EE" dirty="0" smtClean="0"/>
              <a:t>Vastuseks protsendid ja suhtarvud</a:t>
            </a:r>
          </a:p>
          <a:p>
            <a:r>
              <a:rPr lang="et-EE" dirty="0" smtClean="0"/>
              <a:t>Vead</a:t>
            </a:r>
          </a:p>
          <a:p>
            <a:pPr lvl="1"/>
            <a:r>
              <a:rPr lang="et-EE" dirty="0" smtClean="0"/>
              <a:t>Vigade arv, tüüp, tõsidus, staatus ja allikad (testimine, ülevaatused, kliendid)</a:t>
            </a:r>
          </a:p>
          <a:p>
            <a:r>
              <a:rPr lang="et-EE" dirty="0" smtClean="0"/>
              <a:t>Nõuete staatus</a:t>
            </a:r>
          </a:p>
          <a:p>
            <a:pPr lvl="1"/>
            <a:r>
              <a:rPr lang="et-EE" dirty="0" smtClean="0"/>
              <a:t>Esitatud, heaks kiidetud, realiseeritud, kontrollitud ja tagasi lükatud nõuete arv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Prototüüpimine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 smtClean="0"/>
              <a:t>“Ma tean, mida ma tahan, kui ma seda näen”</a:t>
            </a:r>
          </a:p>
          <a:p>
            <a:r>
              <a:rPr lang="et-EE" dirty="0" smtClean="0"/>
              <a:t>Prototüübi eesmärgid:</a:t>
            </a:r>
          </a:p>
          <a:p>
            <a:pPr lvl="1"/>
            <a:r>
              <a:rPr lang="et-EE" dirty="0" smtClean="0"/>
              <a:t>Täpsustada vajadusi</a:t>
            </a:r>
          </a:p>
          <a:p>
            <a:pPr lvl="1"/>
            <a:r>
              <a:rPr lang="et-EE" dirty="0" smtClean="0"/>
              <a:t>Uurida alternatiive</a:t>
            </a:r>
          </a:p>
          <a:p>
            <a:pPr lvl="1"/>
            <a:r>
              <a:rPr lang="et-EE" dirty="0" smtClean="0"/>
              <a:t>Vähendada ebakindlust ja riske</a:t>
            </a:r>
          </a:p>
          <a:p>
            <a:r>
              <a:rPr lang="et-EE" dirty="0" smtClean="0"/>
              <a:t>Võib olla väga lihtne</a:t>
            </a:r>
          </a:p>
          <a:p>
            <a:pPr lvl="1"/>
            <a:r>
              <a:rPr lang="et-EE" dirty="0" smtClean="0"/>
              <a:t>Paberist prototüüp</a:t>
            </a:r>
          </a:p>
          <a:p>
            <a:pPr lvl="1"/>
            <a:r>
              <a:rPr lang="et-EE" dirty="0" smtClean="0"/>
              <a:t>Wizard of Oz prototüüp</a:t>
            </a:r>
          </a:p>
          <a:p>
            <a:pPr lvl="1"/>
            <a:r>
              <a:rPr lang="et-EE" dirty="0" smtClean="0"/>
              <a:t>Aga ta peab olemas olema!</a:t>
            </a:r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Prototüüpimise reeglid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t-EE" dirty="0" smtClean="0"/>
              <a:t>Prototüüpimine peab olema osa projektiplaanist ja ajagraafikust</a:t>
            </a:r>
          </a:p>
          <a:p>
            <a:r>
              <a:rPr lang="et-EE" dirty="0" smtClean="0"/>
              <a:t>Enne prototüübi ehitamist tuleb defineerida tema eesmärk</a:t>
            </a:r>
          </a:p>
          <a:p>
            <a:r>
              <a:rPr lang="et-EE" dirty="0" smtClean="0"/>
              <a:t>Üks prototüüp on hea, mitu prototüüpi on parem</a:t>
            </a:r>
          </a:p>
          <a:p>
            <a:r>
              <a:rPr lang="et-EE" dirty="0" smtClean="0"/>
              <a:t>Mida odavam, seda parem</a:t>
            </a:r>
          </a:p>
          <a:p>
            <a:r>
              <a:rPr lang="et-EE" dirty="0" smtClean="0"/>
              <a:t>Jäta välja valideerimised, veahaldus, koodi dokumentatsioon jne – prototüüp on äraviskamiseks</a:t>
            </a:r>
          </a:p>
          <a:p>
            <a:r>
              <a:rPr lang="et-EE" dirty="0" smtClean="0"/>
              <a:t>Hästi tuntud probleeme pole vaja prototüüpida</a:t>
            </a:r>
          </a:p>
          <a:p>
            <a:r>
              <a:rPr lang="et-EE" dirty="0" smtClean="0"/>
              <a:t>Kasuta realistlikke andmeid</a:t>
            </a:r>
          </a:p>
          <a:p>
            <a:r>
              <a:rPr lang="et-EE" dirty="0" smtClean="0"/>
              <a:t>Prototüüp ei asenda spetsifikatsiooni!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Prioritiseerimine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t-EE" dirty="0" smtClean="0"/>
              <a:t>Lugu: Me tahame kõike!</a:t>
            </a:r>
          </a:p>
          <a:p>
            <a:pPr lvl="1"/>
            <a:r>
              <a:rPr lang="et-EE" dirty="0" smtClean="0"/>
              <a:t>Tegelikus elus tuleb jagada, vähemalt ajaliselt</a:t>
            </a:r>
          </a:p>
          <a:p>
            <a:r>
              <a:rPr lang="et-EE" dirty="0" smtClean="0"/>
              <a:t>Prioriteedimaatriks</a:t>
            </a:r>
          </a:p>
          <a:p>
            <a:pPr lvl="1"/>
            <a:r>
              <a:rPr lang="et-EE" dirty="0" smtClean="0"/>
              <a:t>Võimalusest saadav kasu</a:t>
            </a:r>
          </a:p>
          <a:p>
            <a:pPr lvl="1"/>
            <a:r>
              <a:rPr lang="et-EE" dirty="0" smtClean="0"/>
              <a:t>Võimaluse ärajätmisest tekkiv kahju</a:t>
            </a:r>
          </a:p>
          <a:p>
            <a:pPr lvl="1"/>
            <a:r>
              <a:rPr lang="et-EE" dirty="0" smtClean="0"/>
              <a:t>Kulu</a:t>
            </a:r>
          </a:p>
          <a:p>
            <a:pPr lvl="1"/>
            <a:r>
              <a:rPr lang="et-EE" dirty="0" smtClean="0"/>
              <a:t>Risk</a:t>
            </a:r>
          </a:p>
          <a:p>
            <a:r>
              <a:rPr lang="et-EE" dirty="0" smtClean="0"/>
              <a:t>Prioriteet = (kasu + ärajääv kahju) / (kulu + risk)</a:t>
            </a:r>
          </a:p>
          <a:p>
            <a:r>
              <a:rPr lang="et-EE" dirty="0" smtClean="0"/>
              <a:t>Valemile võib lisada kaalusid ja muid parameetreid</a:t>
            </a:r>
          </a:p>
          <a:p>
            <a:pPr lvl="1"/>
            <a:r>
              <a:rPr lang="et-EE" dirty="0" smtClean="0"/>
              <a:t>Analüütiline lähenemine parem kui emotsionaalne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Kasutajaklassid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t-EE" dirty="0" smtClean="0"/>
              <a:t>Jagatavad mitmesuguste tunnuste alusel:</a:t>
            </a:r>
          </a:p>
          <a:p>
            <a:endParaRPr lang="et-EE" dirty="0" smtClean="0"/>
          </a:p>
          <a:p>
            <a:r>
              <a:rPr lang="et-EE" dirty="0" smtClean="0"/>
              <a:t>Kui sagedasti nad toodet kasutavad</a:t>
            </a:r>
          </a:p>
          <a:p>
            <a:r>
              <a:rPr lang="et-EE" dirty="0" smtClean="0"/>
              <a:t>Senine valdkonna- ja arvutikasutuse kogemus</a:t>
            </a:r>
          </a:p>
          <a:p>
            <a:pPr lvl="1"/>
            <a:r>
              <a:rPr lang="et-EE" dirty="0" smtClean="0"/>
              <a:t>Tihti ignoreeritakse seda erinevust! </a:t>
            </a:r>
          </a:p>
          <a:p>
            <a:pPr lvl="1"/>
            <a:r>
              <a:rPr lang="et-EE" dirty="0" smtClean="0"/>
              <a:t>Power user ja algaja on erinevad kasutajaklassid, isegi kui nad teevad sama tööd</a:t>
            </a:r>
          </a:p>
          <a:p>
            <a:r>
              <a:rPr lang="et-EE" dirty="0" smtClean="0"/>
              <a:t>Toote võimalused, mida nad kasutavad</a:t>
            </a:r>
          </a:p>
          <a:p>
            <a:r>
              <a:rPr lang="et-EE" dirty="0" smtClean="0"/>
              <a:t>Ülesanded, mida nad äris sooritavad</a:t>
            </a:r>
          </a:p>
          <a:p>
            <a:r>
              <a:rPr lang="et-EE" dirty="0" smtClean="0"/>
              <a:t>Ligipääsuõiguste tase (külaline, kasutaja, admin)</a:t>
            </a:r>
          </a:p>
          <a:p>
            <a:endParaRPr lang="et-EE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Nõuete pädevuse kontroll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 smtClean="0"/>
              <a:t>Iga spetsifikatsioon tuleb ka osaliste poolt läbi vaadata</a:t>
            </a:r>
          </a:p>
          <a:p>
            <a:pPr lvl="1"/>
            <a:r>
              <a:rPr lang="et-EE" dirty="0" smtClean="0"/>
              <a:t>Analüütik (+ mõni teine analüütik)</a:t>
            </a:r>
          </a:p>
          <a:p>
            <a:pPr lvl="1"/>
            <a:r>
              <a:rPr lang="et-EE" dirty="0" smtClean="0"/>
              <a:t>Valdkonna asjatundja</a:t>
            </a:r>
          </a:p>
          <a:p>
            <a:pPr lvl="1"/>
            <a:r>
              <a:rPr lang="et-EE" dirty="0" smtClean="0"/>
              <a:t>Arendaja</a:t>
            </a:r>
          </a:p>
          <a:p>
            <a:pPr lvl="1"/>
            <a:r>
              <a:rPr lang="et-EE" dirty="0" smtClean="0"/>
              <a:t>Liidestatavate süsteemide haldaja</a:t>
            </a:r>
          </a:p>
          <a:p>
            <a:r>
              <a:rPr lang="et-EE" dirty="0" smtClean="0"/>
              <a:t>2 faasi</a:t>
            </a:r>
          </a:p>
          <a:p>
            <a:pPr lvl="1"/>
            <a:r>
              <a:rPr lang="et-EE" dirty="0" smtClean="0"/>
              <a:t>Iseseisev läbivaatus</a:t>
            </a:r>
          </a:p>
          <a:p>
            <a:pPr lvl="1"/>
            <a:r>
              <a:rPr lang="et-EE" dirty="0" smtClean="0"/>
              <a:t>Arutluskoosolek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Näidisdokumendid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Cafeteria Ordering System Vision and Scope Document</a:t>
            </a:r>
            <a:endParaRPr lang="et-EE" dirty="0" smtClean="0">
              <a:hlinkClick r:id="rId2"/>
            </a:endParaRPr>
          </a:p>
          <a:p>
            <a:pPr lvl="1"/>
            <a:r>
              <a:rPr lang="et-EE" dirty="0" smtClean="0">
                <a:hlinkClick r:id="rId2"/>
              </a:rPr>
              <a:t>http://users.csc.calpoly.edu/~djanzen/courses/508W09/sampledocs/COS_vision_and_scope.doc</a:t>
            </a:r>
            <a:endParaRPr lang="et-EE" dirty="0" smtClean="0"/>
          </a:p>
          <a:p>
            <a:r>
              <a:rPr lang="en-US" dirty="0" smtClean="0"/>
              <a:t>Software Requirements Specification</a:t>
            </a:r>
            <a:r>
              <a:rPr lang="et-EE" dirty="0" smtClean="0"/>
              <a:t> </a:t>
            </a:r>
            <a:r>
              <a:rPr lang="en-US" dirty="0" smtClean="0"/>
              <a:t>for</a:t>
            </a:r>
            <a:r>
              <a:rPr lang="et-EE" dirty="0" smtClean="0"/>
              <a:t> </a:t>
            </a:r>
            <a:r>
              <a:rPr lang="en-US" dirty="0" smtClean="0"/>
              <a:t>Cafeteria Ordering System</a:t>
            </a:r>
            <a:endParaRPr lang="et-EE" dirty="0" smtClean="0"/>
          </a:p>
          <a:p>
            <a:pPr lvl="1"/>
            <a:r>
              <a:rPr lang="et-EE" dirty="0" smtClean="0">
                <a:hlinkClick r:id="rId3"/>
              </a:rPr>
              <a:t>http://users.csc.calpoly.edu/~djanzen/courses/508W09/sampledocs/COS_SRS.doc</a:t>
            </a:r>
            <a:r>
              <a:rPr lang="et-EE" dirty="0" smtClean="0"/>
              <a:t> </a:t>
            </a:r>
          </a:p>
          <a:p>
            <a:pPr lvl="1">
              <a:buNone/>
            </a:pP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Kokkuvõte</a:t>
            </a:r>
            <a:endParaRPr lang="et-EE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4114800" cy="454344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t-EE" sz="3200" dirty="0" smtClean="0"/>
              <a:t>Erinevatel kasutajatel erinevad vajadused</a:t>
            </a:r>
            <a:endParaRPr lang="et-EE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t-EE" sz="3200" dirty="0" smtClean="0"/>
              <a:t>Vajadused pole võrdsed</a:t>
            </a:r>
            <a:endParaRPr lang="et-EE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t-EE" sz="3200" dirty="0" smtClean="0"/>
              <a:t>Elementaarsemad vajadused kõigepealt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t-EE" sz="3200" dirty="0" smtClean="0"/>
              <a:t>Mida kõrgemale me jõuame, seda parem süsteem</a:t>
            </a:r>
            <a:endParaRPr lang="et-EE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t-EE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t-EE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7" descr="maslow-need-hierarchy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3438" y="1428736"/>
            <a:ext cx="4258297" cy="46434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Kasutajaklassid 2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 smtClean="0"/>
              <a:t>Keemikute näide</a:t>
            </a:r>
          </a:p>
          <a:p>
            <a:pPr lvl="1"/>
            <a:r>
              <a:rPr lang="et-EE" dirty="0" smtClean="0"/>
              <a:t>Keemikud</a:t>
            </a:r>
          </a:p>
          <a:p>
            <a:pPr lvl="1"/>
            <a:r>
              <a:rPr lang="et-EE" dirty="0" smtClean="0"/>
              <a:t>Kemikaaliostjad</a:t>
            </a:r>
          </a:p>
          <a:p>
            <a:pPr lvl="1"/>
            <a:r>
              <a:rPr lang="et-EE" dirty="0" smtClean="0"/>
              <a:t>Laotöötajad</a:t>
            </a:r>
          </a:p>
          <a:p>
            <a:pPr lvl="1"/>
            <a:r>
              <a:rPr lang="et-EE" dirty="0" smtClean="0"/>
              <a:t>Ohutusreeglite eest vastutajad</a:t>
            </a:r>
          </a:p>
          <a:p>
            <a:r>
              <a:rPr lang="et-EE" dirty="0" smtClean="0"/>
              <a:t>Mõne kasutajaklassi ignoreerimine maksab enamasti kätte</a:t>
            </a:r>
          </a:p>
          <a:p>
            <a:r>
              <a:rPr lang="et-EE" dirty="0" smtClean="0"/>
              <a:t>Kasutajaklassidel on prioriteedid: kõik pole võrdsed</a:t>
            </a:r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et-EE" sz="3600" dirty="0" smtClean="0"/>
              <a:t>Kasutajate esindaja võimalikud tegevused</a:t>
            </a:r>
            <a:endParaRPr lang="et-E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72098"/>
          </a:xfrm>
        </p:spPr>
        <p:txBody>
          <a:bodyPr>
            <a:normAutofit fontScale="85000" lnSpcReduction="20000"/>
          </a:bodyPr>
          <a:lstStyle/>
          <a:p>
            <a:r>
              <a:rPr lang="et-EE" dirty="0" smtClean="0"/>
              <a:t>Tihti täidab seda rolli tellijapoolne projektijuht</a:t>
            </a:r>
          </a:p>
          <a:p>
            <a:pPr lvl="1"/>
            <a:r>
              <a:rPr lang="et-EE" dirty="0" smtClean="0"/>
              <a:t>Peaks olema ikkagi ka süsteemi tegelik kasutaja</a:t>
            </a:r>
          </a:p>
          <a:p>
            <a:r>
              <a:rPr lang="et-EE" dirty="0" smtClean="0"/>
              <a:t>Planeerimine</a:t>
            </a:r>
          </a:p>
          <a:p>
            <a:pPr lvl="1"/>
            <a:r>
              <a:rPr lang="et-EE" dirty="0" smtClean="0"/>
              <a:t>Täpsustab toote skoopi ja piiranguid</a:t>
            </a:r>
          </a:p>
          <a:p>
            <a:pPr lvl="1"/>
            <a:r>
              <a:rPr lang="et-EE" dirty="0" smtClean="0"/>
              <a:t>Defineerib liidestusi teiste süsteemidega</a:t>
            </a:r>
          </a:p>
          <a:p>
            <a:pPr lvl="1"/>
            <a:r>
              <a:rPr lang="et-EE" dirty="0" smtClean="0"/>
              <a:t>Hindab uue süsteemi mõju äriprotsessidele</a:t>
            </a:r>
          </a:p>
          <a:p>
            <a:pPr lvl="1"/>
            <a:r>
              <a:rPr lang="et-EE" dirty="0" smtClean="0"/>
              <a:t>Defineerib üleminekuprotsessi vanalt süsteemilt uuele</a:t>
            </a:r>
          </a:p>
          <a:p>
            <a:r>
              <a:rPr lang="et-EE" dirty="0" smtClean="0"/>
              <a:t>Nõuded</a:t>
            </a:r>
          </a:p>
          <a:p>
            <a:pPr lvl="1"/>
            <a:r>
              <a:rPr lang="et-EE" dirty="0" smtClean="0"/>
              <a:t>Kogub nõudeid teistelt kasutajatelt</a:t>
            </a:r>
          </a:p>
          <a:p>
            <a:pPr lvl="1"/>
            <a:r>
              <a:rPr lang="et-EE" dirty="0" smtClean="0"/>
              <a:t>Kujundab stsenaariume ja kasutajalugusid</a:t>
            </a:r>
          </a:p>
          <a:p>
            <a:pPr lvl="1"/>
            <a:r>
              <a:rPr lang="et-EE" dirty="0" smtClean="0"/>
              <a:t>Lahendab nõuetealaseid konflikte</a:t>
            </a:r>
          </a:p>
          <a:p>
            <a:pPr lvl="1"/>
            <a:r>
              <a:rPr lang="et-EE" dirty="0" smtClean="0"/>
              <a:t>Seab realisatsiooni prioriteete</a:t>
            </a:r>
          </a:p>
          <a:p>
            <a:pPr lvl="1"/>
            <a:r>
              <a:rPr lang="et-EE" dirty="0" smtClean="0"/>
              <a:t>Seab kvaliteedi ja jõudluse nõudeid</a:t>
            </a:r>
          </a:p>
          <a:p>
            <a:endParaRPr lang="et-EE" dirty="0" smtClean="0"/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3600" dirty="0" smtClean="0"/>
              <a:t>Kasutajate esindaja võimalikud tegevused 2</a:t>
            </a:r>
            <a:endParaRPr lang="et-EE" sz="36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fontScale="70000" lnSpcReduction="20000"/>
          </a:bodyPr>
          <a:lstStyle/>
          <a:p>
            <a:r>
              <a:rPr lang="et-EE" dirty="0" smtClean="0"/>
              <a:t>Kontroll</a:t>
            </a:r>
          </a:p>
          <a:p>
            <a:pPr lvl="1"/>
            <a:r>
              <a:rPr lang="et-EE" dirty="0" smtClean="0"/>
              <a:t>Kontrollib nõuete dokumente</a:t>
            </a:r>
          </a:p>
          <a:p>
            <a:pPr lvl="1"/>
            <a:r>
              <a:rPr lang="et-EE" dirty="0" smtClean="0"/>
              <a:t>Defineerib vastuvõtukriteeriume</a:t>
            </a:r>
          </a:p>
          <a:p>
            <a:pPr lvl="1"/>
            <a:r>
              <a:rPr lang="et-EE" dirty="0" smtClean="0"/>
              <a:t>Defineerib testimisstsenaariume</a:t>
            </a:r>
          </a:p>
          <a:p>
            <a:pPr lvl="1"/>
            <a:r>
              <a:rPr lang="et-EE" dirty="0" smtClean="0"/>
              <a:t>Hangib testandmeid</a:t>
            </a:r>
          </a:p>
          <a:p>
            <a:pPr lvl="1"/>
            <a:r>
              <a:rPr lang="et-EE" dirty="0" smtClean="0"/>
              <a:t>Testib</a:t>
            </a:r>
          </a:p>
          <a:p>
            <a:r>
              <a:rPr lang="et-EE" dirty="0" smtClean="0"/>
              <a:t>Kasutajaabi</a:t>
            </a:r>
          </a:p>
          <a:p>
            <a:pPr lvl="1"/>
            <a:r>
              <a:rPr lang="et-EE" dirty="0" smtClean="0"/>
              <a:t>Kirjutab abitekste ja juhendeid</a:t>
            </a:r>
          </a:p>
          <a:p>
            <a:pPr lvl="1"/>
            <a:r>
              <a:rPr lang="et-EE" dirty="0" smtClean="0"/>
              <a:t>Valmistab ette koolitusmaterjale</a:t>
            </a:r>
          </a:p>
          <a:p>
            <a:pPr lvl="1"/>
            <a:r>
              <a:rPr lang="et-EE" dirty="0" smtClean="0"/>
              <a:t>Demonstreerib süsteemi teistele kasutajatele</a:t>
            </a:r>
          </a:p>
          <a:p>
            <a:r>
              <a:rPr lang="et-EE" dirty="0" smtClean="0"/>
              <a:t>Muudatuste haldus</a:t>
            </a:r>
          </a:p>
          <a:p>
            <a:pPr lvl="1"/>
            <a:r>
              <a:rPr lang="et-EE" dirty="0" smtClean="0"/>
              <a:t>Hindab ja prioritiseerib veaparandusi</a:t>
            </a:r>
          </a:p>
          <a:p>
            <a:pPr lvl="1"/>
            <a:r>
              <a:rPr lang="et-EE" dirty="0" smtClean="0"/>
              <a:t>Hindab ja prioritiseerib täiendusi</a:t>
            </a:r>
          </a:p>
          <a:p>
            <a:pPr lvl="1"/>
            <a:r>
              <a:rPr lang="et-EE" dirty="0" smtClean="0"/>
              <a:t>Hindab muudatuste mõju kasutajatele ja äriprotsessile</a:t>
            </a:r>
          </a:p>
          <a:p>
            <a:pPr lvl="1"/>
            <a:r>
              <a:rPr lang="et-EE" dirty="0" smtClean="0"/>
              <a:t>Osaleb muudatuste üle otsustamises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Vajaduste üle otsustamine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t-EE" dirty="0" smtClean="0"/>
              <a:t>Konflikt ühe kasutajaklassi sees</a:t>
            </a:r>
          </a:p>
          <a:p>
            <a:pPr lvl="1"/>
            <a:r>
              <a:rPr lang="et-EE" dirty="0" smtClean="0"/>
              <a:t>Kasutajate esindaja otsustab</a:t>
            </a:r>
          </a:p>
          <a:p>
            <a:r>
              <a:rPr lang="et-EE" dirty="0" smtClean="0"/>
              <a:t>Konfliktid kasutajaklasside vahel</a:t>
            </a:r>
          </a:p>
          <a:p>
            <a:pPr lvl="1"/>
            <a:r>
              <a:rPr lang="et-EE" dirty="0" smtClean="0"/>
              <a:t>Otsustatakse kasutajaklassi prioriteedi põhjal</a:t>
            </a:r>
          </a:p>
          <a:p>
            <a:pPr lvl="1"/>
            <a:r>
              <a:rPr lang="et-EE" dirty="0" smtClean="0"/>
              <a:t>Või ärilise eesmärgi prioriteedi põhjal</a:t>
            </a:r>
          </a:p>
          <a:p>
            <a:r>
              <a:rPr lang="et-EE" dirty="0" smtClean="0"/>
              <a:t>Tellijapoolsed juhid ja kasutajad pole vajaduste osas ühel nõul</a:t>
            </a:r>
          </a:p>
          <a:p>
            <a:pPr lvl="1"/>
            <a:r>
              <a:rPr lang="et-EE" dirty="0" smtClean="0"/>
              <a:t>Aidata esile tõsta kasutajate esindaja rolli</a:t>
            </a:r>
          </a:p>
          <a:p>
            <a:r>
              <a:rPr lang="et-EE" dirty="0" smtClean="0"/>
              <a:t>Arendajad ja kasutajad pole vajaduste osas ühel nõul</a:t>
            </a:r>
          </a:p>
          <a:p>
            <a:pPr lvl="1"/>
            <a:r>
              <a:rPr lang="et-EE" dirty="0" smtClean="0"/>
              <a:t>Tellija peaks saama otsustada</a:t>
            </a:r>
          </a:p>
          <a:p>
            <a:r>
              <a:rPr lang="et-EE" dirty="0" smtClean="0"/>
              <a:t>Kas kliendil on alati õigus?</a:t>
            </a:r>
          </a:p>
          <a:p>
            <a:pPr lvl="1"/>
            <a:r>
              <a:rPr lang="et-EE" dirty="0" smtClean="0"/>
              <a:t>Ei, aga kliendil on alati “point”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Spetsifikatsioonid: sihtgrupp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dirty="0" smtClean="0"/>
              <a:t>Spetsifikatsiooni loevad paljud inimesed</a:t>
            </a:r>
          </a:p>
          <a:p>
            <a:r>
              <a:rPr lang="et-EE" dirty="0" smtClean="0"/>
              <a:t>Klient</a:t>
            </a:r>
          </a:p>
          <a:p>
            <a:pPr lvl="1"/>
            <a:r>
              <a:rPr lang="et-EE" dirty="0" smtClean="0"/>
              <a:t>Mis see on, mille ta saab</a:t>
            </a:r>
          </a:p>
          <a:p>
            <a:r>
              <a:rPr lang="et-EE" dirty="0" smtClean="0"/>
              <a:t>Projektijuht</a:t>
            </a:r>
          </a:p>
          <a:p>
            <a:pPr lvl="1"/>
            <a:r>
              <a:rPr lang="et-EE" dirty="0" smtClean="0"/>
              <a:t>Ajakava ja kulutuste planeerimine</a:t>
            </a:r>
          </a:p>
          <a:p>
            <a:r>
              <a:rPr lang="et-EE" dirty="0" smtClean="0"/>
              <a:t>Arendajad</a:t>
            </a:r>
          </a:p>
          <a:p>
            <a:pPr lvl="1"/>
            <a:r>
              <a:rPr lang="et-EE" dirty="0" smtClean="0"/>
              <a:t>Mis see on, mida nad peavad looma</a:t>
            </a:r>
          </a:p>
          <a:p>
            <a:r>
              <a:rPr lang="et-EE" dirty="0" smtClean="0"/>
              <a:t>Testijad</a:t>
            </a:r>
          </a:p>
          <a:p>
            <a:pPr lvl="1"/>
            <a:r>
              <a:rPr lang="et-EE" dirty="0" smtClean="0"/>
              <a:t>Testimisplaanide ja protseduuride loomine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Spetsifikatsioonid: sihtgrupp 2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t-EE" dirty="0" smtClean="0"/>
              <a:t>Hooldus ja </a:t>
            </a:r>
            <a:r>
              <a:rPr lang="et-EE" i="1" dirty="0" smtClean="0"/>
              <a:t>help desk</a:t>
            </a:r>
          </a:p>
          <a:p>
            <a:pPr lvl="1"/>
            <a:r>
              <a:rPr lang="et-EE" dirty="0" smtClean="0"/>
              <a:t>Mida süsteemi erinevad osad peavad tegema</a:t>
            </a:r>
          </a:p>
          <a:p>
            <a:r>
              <a:rPr lang="et-EE" dirty="0" smtClean="0"/>
              <a:t>Koolitajad</a:t>
            </a:r>
          </a:p>
          <a:p>
            <a:pPr lvl="1"/>
            <a:r>
              <a:rPr lang="et-EE" dirty="0" smtClean="0"/>
              <a:t>Juhendite ja materjalide koostamine</a:t>
            </a:r>
          </a:p>
          <a:p>
            <a:r>
              <a:rPr lang="et-EE" dirty="0" smtClean="0"/>
              <a:t>Juristid jt</a:t>
            </a:r>
          </a:p>
          <a:p>
            <a:pPr lvl="1"/>
            <a:r>
              <a:rPr lang="et-EE" dirty="0" smtClean="0"/>
              <a:t>Seadustele ja reeglitele vastavuse kontroll</a:t>
            </a:r>
          </a:p>
          <a:p>
            <a:r>
              <a:rPr lang="et-EE" dirty="0" smtClean="0"/>
              <a:t>Allhankijad</a:t>
            </a:r>
          </a:p>
          <a:p>
            <a:pPr lvl="1"/>
            <a:r>
              <a:rPr lang="et-EE" dirty="0" smtClean="0"/>
              <a:t>Töö planeerimine</a:t>
            </a:r>
          </a:p>
          <a:p>
            <a:pPr lvl="1"/>
            <a:r>
              <a:rPr lang="et-EE" dirty="0" smtClean="0"/>
              <a:t>Peatöövõtja poolne töö kontrollimine</a:t>
            </a:r>
          </a:p>
          <a:p>
            <a:r>
              <a:rPr lang="et-EE" dirty="0" smtClean="0"/>
              <a:t>Spetsifikatsioon peab arvestama kõigi nende gruppide vajadustega!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8285</TotalTime>
  <Words>1209</Words>
  <Application>Microsoft Office PowerPoint</Application>
  <PresentationFormat>On-screen Show (4:3)</PresentationFormat>
  <Paragraphs>313</Paragraphs>
  <Slides>32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Kasutajad ja spetsifitseerimine</vt:lpstr>
      <vt:lpstr>Kuidas tunda oma kasutajat</vt:lpstr>
      <vt:lpstr>Kasutajaklassid</vt:lpstr>
      <vt:lpstr>Kasutajaklassid 2</vt:lpstr>
      <vt:lpstr>Kasutajate esindaja võimalikud tegevused</vt:lpstr>
      <vt:lpstr>Kasutajate esindaja võimalikud tegevused 2</vt:lpstr>
      <vt:lpstr>Vajaduste üle otsustamine</vt:lpstr>
      <vt:lpstr>Spetsifikatsioonid: sihtgrupp</vt:lpstr>
      <vt:lpstr>Spetsifikatsioonid: sihtgrupp 2</vt:lpstr>
      <vt:lpstr>Spetsifikatsiooni struktuur</vt:lpstr>
      <vt:lpstr>Spetsifikatsiooni struktuur 2</vt:lpstr>
      <vt:lpstr>Spetsifikatsiooni struktuur 3</vt:lpstr>
      <vt:lpstr>Slide 13</vt:lpstr>
      <vt:lpstr>Nõuete visualiseerimine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Projekti mõõdikud</vt:lpstr>
      <vt:lpstr>Mida mõõta?</vt:lpstr>
      <vt:lpstr>Mida küsida?</vt:lpstr>
      <vt:lpstr>Olulisemad mõõdikud</vt:lpstr>
      <vt:lpstr>Prototüüpimine</vt:lpstr>
      <vt:lpstr>Prototüüpimise reeglid</vt:lpstr>
      <vt:lpstr>Prioritiseerimine</vt:lpstr>
      <vt:lpstr>Nõuete pädevuse kontroll</vt:lpstr>
      <vt:lpstr>Näidisdokumendid</vt:lpstr>
      <vt:lpstr>Kokkuvõte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targo</dc:creator>
  <cp:lastModifiedBy>targo</cp:lastModifiedBy>
  <cp:revision>190</cp:revision>
  <dcterms:created xsi:type="dcterms:W3CDTF">2009-02-27T12:49:07Z</dcterms:created>
  <dcterms:modified xsi:type="dcterms:W3CDTF">2010-03-25T17:32:06Z</dcterms:modified>
</cp:coreProperties>
</file>